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6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7" r:id="rId31"/>
    <p:sldId id="284" r:id="rId32"/>
    <p:sldId id="285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nva Sans" panose="020B0503030501040103" pitchFamily="34" charset="0"/>
      <p:regular r:id="rId39"/>
    </p:embeddedFont>
    <p:embeddedFont>
      <p:font typeface="Canva Sans Bold" panose="020B0803030501040103" pitchFamily="34" charset="0"/>
      <p:regular r:id="rId40"/>
      <p:bold r:id="rId41"/>
    </p:embeddedFont>
    <p:embeddedFont>
      <p:font typeface="Clear Sans Regular Bold" panose="020B0603030202020304" pitchFamily="34" charset="0"/>
      <p:regular r:id="rId42"/>
    </p:embeddedFont>
    <p:embeddedFont>
      <p:font typeface="Crimson Pro" pitchFamily="2" charset="77"/>
      <p:regular r:id="rId43"/>
    </p:embeddedFont>
    <p:embeddedFont>
      <p:font typeface="Crimson Pro Bold" pitchFamily="2" charset="7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>
        <p:scale>
          <a:sx n="84" d="100"/>
          <a:sy n="84" d="100"/>
        </p:scale>
        <p:origin x="58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92311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78520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chuwong35122/2143488-Big-Data-and-Artificial-Intelligence-Project" TargetMode="External"/><Relationship Id="rId5" Type="http://schemas.openxmlformats.org/officeDocument/2006/relationships/hyperlink" Target="https://youtu.be/dotW7k7cN_8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fitabase.com/media/1930/fitabasedatadictionary102320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97634"/>
            <a:ext cx="9089486" cy="4960666"/>
            <a:chOff x="0" y="0"/>
            <a:chExt cx="12119314" cy="6614221"/>
          </a:xfrm>
        </p:grpSpPr>
        <p:sp>
          <p:nvSpPr>
            <p:cNvPr id="3" name="AutoShape 3"/>
            <p:cNvSpPr/>
            <p:nvPr/>
          </p:nvSpPr>
          <p:spPr>
            <a:xfrm>
              <a:off x="0" y="4951568"/>
              <a:ext cx="12119314" cy="43296"/>
            </a:xfrm>
            <a:prstGeom prst="rect">
              <a:avLst/>
            </a:prstGeom>
            <a:solidFill>
              <a:srgbClr val="E8E8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28600"/>
              <a:ext cx="12119314" cy="4416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500"/>
                </a:lnSpc>
              </a:pPr>
              <a:r>
                <a:rPr lang="en-US" sz="12500">
                  <a:solidFill>
                    <a:srgbClr val="032F44"/>
                  </a:solidFill>
                  <a:latin typeface="Crimson Pro Bold"/>
                </a:rPr>
                <a:t>Let's be fit </a:t>
              </a:r>
            </a:p>
            <a:p>
              <a:pPr>
                <a:lnSpc>
                  <a:spcPts val="12499"/>
                </a:lnSpc>
              </a:pPr>
              <a:r>
                <a:rPr lang="en-US" sz="12499">
                  <a:solidFill>
                    <a:srgbClr val="032F44"/>
                  </a:solidFill>
                  <a:latin typeface="Crimson Pro Bold"/>
                </a:rPr>
                <a:t>for a bit!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698722"/>
              <a:ext cx="10725630" cy="915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200" dirty="0">
                  <a:solidFill>
                    <a:srgbClr val="032F44"/>
                  </a:solidFill>
                  <a:latin typeface="Clear Sans Regular Bold"/>
                </a:rPr>
                <a:t>A FITBIT USER'S DATA ANALYSIS &amp; MACHINE LEARNING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200" dirty="0">
                  <a:solidFill>
                    <a:srgbClr val="032F44"/>
                  </a:solidFill>
                  <a:latin typeface="Clear Sans Regular Bold"/>
                </a:rPr>
                <a:t>BY CHUWONG KULRATTANARAK 6238044421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028700"/>
            <a:ext cx="3075050" cy="7687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58400" y="0"/>
            <a:ext cx="82296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C18552-CA29-C217-28B0-13B556B796BB}"/>
              </a:ext>
            </a:extLst>
          </p:cNvPr>
          <p:cNvSpPr txBox="1"/>
          <p:nvPr/>
        </p:nvSpPr>
        <p:spPr>
          <a:xfrm>
            <a:off x="914400" y="926030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Presentation VDO: </a:t>
            </a:r>
            <a:r>
              <a:rPr lang="en-TH" dirty="0">
                <a:hlinkClick r:id="rId5"/>
              </a:rPr>
              <a:t>https://youtu.be/dotW7k7cN_8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https://github.com/chuwong35122/2143488-Big-Data-and-Artificial-Intelligence-Project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87336" y="2208586"/>
            <a:ext cx="6366699" cy="63745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4296" y="2208586"/>
            <a:ext cx="6366699" cy="63745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6381" y="478538"/>
            <a:ext cx="1560241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8981" y="2100427"/>
            <a:ext cx="7258608" cy="72675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05570" y="2312589"/>
            <a:ext cx="6609967" cy="661813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6381" y="478538"/>
            <a:ext cx="1560241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64472" y="2897122"/>
            <a:ext cx="6734325" cy="44927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1219" y="2897122"/>
            <a:ext cx="6766200" cy="44927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6381" y="478538"/>
            <a:ext cx="1560241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0900" y="7921788"/>
            <a:ext cx="67662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32F44"/>
                </a:solidFill>
                <a:latin typeface="Canva Sans"/>
              </a:rPr>
              <a:t>excellent/good/fair/poor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48693" y="1896672"/>
            <a:ext cx="5303718" cy="73616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6381" y="478538"/>
            <a:ext cx="1560241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377251" y="1896672"/>
            <a:ext cx="1575160" cy="7361628"/>
            <a:chOff x="0" y="0"/>
            <a:chExt cx="414857" cy="1938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57" cy="1938865"/>
            </a:xfrm>
            <a:custGeom>
              <a:avLst/>
              <a:gdLst/>
              <a:ahLst/>
              <a:cxnLst/>
              <a:rect l="l" t="t" r="r" b="b"/>
              <a:pathLst>
                <a:path w="414857" h="1938865">
                  <a:moveTo>
                    <a:pt x="0" y="0"/>
                  </a:moveTo>
                  <a:lnTo>
                    <a:pt x="414857" y="0"/>
                  </a:lnTo>
                  <a:lnTo>
                    <a:pt x="414857" y="1938865"/>
                  </a:lnTo>
                  <a:lnTo>
                    <a:pt x="0" y="1938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E13125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5638" y="2389223"/>
            <a:ext cx="4924896" cy="49365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1632" y="2124049"/>
            <a:ext cx="5420976" cy="54668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6381" y="478538"/>
            <a:ext cx="1560241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562601" y="2529370"/>
            <a:ext cx="1143000" cy="4976330"/>
            <a:chOff x="0" y="0"/>
            <a:chExt cx="375549" cy="1538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5549" cy="1538239"/>
            </a:xfrm>
            <a:custGeom>
              <a:avLst/>
              <a:gdLst/>
              <a:ahLst/>
              <a:cxnLst/>
              <a:rect l="l" t="t" r="r" b="b"/>
              <a:pathLst>
                <a:path w="375549" h="1538239">
                  <a:moveTo>
                    <a:pt x="0" y="0"/>
                  </a:moveTo>
                  <a:lnTo>
                    <a:pt x="375549" y="0"/>
                  </a:lnTo>
                  <a:lnTo>
                    <a:pt x="375549" y="1538239"/>
                  </a:lnTo>
                  <a:lnTo>
                    <a:pt x="0" y="1538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E13125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595907" y="7194671"/>
            <a:ext cx="5558973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solidFill>
                  <a:srgbClr val="032F44"/>
                </a:solidFill>
                <a:latin typeface="Canva Sans"/>
              </a:rPr>
              <a:t>After 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ED087-5E8A-AC0E-868B-16820D2F5595}"/>
              </a:ext>
            </a:extLst>
          </p:cNvPr>
          <p:cNvSpPr txBox="1"/>
          <p:nvPr/>
        </p:nvSpPr>
        <p:spPr>
          <a:xfrm>
            <a:off x="13962817" y="4250904"/>
            <a:ext cx="7583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800" dirty="0"/>
              <a:t>The sampled data includes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TH" sz="2800" dirty="0"/>
              <a:t>140 rows of class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TH" sz="2800" dirty="0"/>
              <a:t>878 rows of class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TH" sz="2800" dirty="0"/>
              <a:t>1,018 rows of class 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74485" y="2414452"/>
            <a:ext cx="10539030" cy="59236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6381" y="478538"/>
            <a:ext cx="1560241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33452" y="-4595492"/>
            <a:ext cx="13768418" cy="146545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40321" y="7497585"/>
            <a:ext cx="1931909" cy="994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6381" y="459488"/>
            <a:ext cx="14017046" cy="939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7000">
                <a:solidFill>
                  <a:srgbClr val="032F44"/>
                </a:solidFill>
                <a:latin typeface="Crimson Pro Bold"/>
              </a:rPr>
              <a:t>Model 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557894"/>
            <a:ext cx="71738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32F44"/>
                </a:solidFill>
                <a:latin typeface="Canva Sans"/>
              </a:rPr>
              <a:t>Logistic Regression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96381" y="478538"/>
            <a:ext cx="1401704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Model 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557894"/>
            <a:ext cx="71738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32F44"/>
                </a:solidFill>
                <a:latin typeface="Canva Sans"/>
              </a:rPr>
              <a:t>Logistic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FEFB20-4B4D-9499-6903-671BAF9B0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95" y="3323990"/>
            <a:ext cx="7246327" cy="546100"/>
          </a:xfrm>
          <a:prstGeom prst="rect">
            <a:avLst/>
          </a:prstGeom>
        </p:spPr>
      </p:pic>
      <p:pic>
        <p:nvPicPr>
          <p:cNvPr id="9" name="Picture 8" descr="A picture containing text, screenshot, font, menu&#10;&#10;Description automatically generated">
            <a:extLst>
              <a:ext uri="{FF2B5EF4-FFF2-40B4-BE49-F238E27FC236}">
                <a16:creationId xmlns:a16="http://schemas.microsoft.com/office/drawing/2014/main" id="{0399678B-B65A-A5AB-6698-03C958FA5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79" y="4009790"/>
            <a:ext cx="7246326" cy="4719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AED01C-596A-2DEF-9FD0-7FBE45985881}"/>
              </a:ext>
            </a:extLst>
          </p:cNvPr>
          <p:cNvSpPr txBox="1"/>
          <p:nvPr/>
        </p:nvSpPr>
        <p:spPr>
          <a:xfrm>
            <a:off x="464297" y="3323990"/>
            <a:ext cx="293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400" dirty="0"/>
              <a:t>Intercepts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A8FEE8-E5A4-81D6-1733-16A7BA472D1C}"/>
              </a:ext>
            </a:extLst>
          </p:cNvPr>
          <p:cNvSpPr txBox="1"/>
          <p:nvPr/>
        </p:nvSpPr>
        <p:spPr>
          <a:xfrm>
            <a:off x="464297" y="3870090"/>
            <a:ext cx="293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400" dirty="0"/>
              <a:t>Coefficients</a:t>
            </a:r>
          </a:p>
        </p:txBody>
      </p:sp>
      <p:pic>
        <p:nvPicPr>
          <p:cNvPr id="15" name="Picture 1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67A8E5D-87B1-D679-BB4D-A675252E1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4086885"/>
            <a:ext cx="7230638" cy="24246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2AB417-F853-E1A9-4C9F-0CCCDE585EB4}"/>
              </a:ext>
            </a:extLst>
          </p:cNvPr>
          <p:cNvSpPr txBox="1"/>
          <p:nvPr/>
        </p:nvSpPr>
        <p:spPr>
          <a:xfrm>
            <a:off x="10340658" y="3366207"/>
            <a:ext cx="293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400" dirty="0"/>
              <a:t>Odd Ratios</a:t>
            </a:r>
          </a:p>
        </p:txBody>
      </p:sp>
    </p:spTree>
    <p:extLst>
      <p:ext uri="{BB962C8B-B14F-4D97-AF65-F5344CB8AC3E}">
        <p14:creationId xmlns:p14="http://schemas.microsoft.com/office/powerpoint/2010/main" val="202837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58526" y="3089341"/>
            <a:ext cx="8760654" cy="58893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908779"/>
            <a:ext cx="6369082" cy="63495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6381" y="478538"/>
            <a:ext cx="1401704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Model 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557894"/>
            <a:ext cx="71738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32F44"/>
                </a:solidFill>
                <a:latin typeface="Canva Sans"/>
              </a:rPr>
              <a:t>Logistic Regression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05945" y="3031191"/>
            <a:ext cx="8653335" cy="59196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0056" y="2578339"/>
            <a:ext cx="7400951" cy="73782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6381" y="478538"/>
            <a:ext cx="1401704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Model Evaluation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557894"/>
            <a:ext cx="45805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32F44"/>
                </a:solidFill>
                <a:latin typeface="Canva Sans"/>
              </a:rPr>
              <a:t>KNN (k=7)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12500" b="12499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3180371" y="5442957"/>
            <a:ext cx="11095246" cy="39126"/>
          </a:xfrm>
          <a:prstGeom prst="rect">
            <a:avLst/>
          </a:prstGeom>
          <a:solidFill>
            <a:srgbClr val="E8E8E8"/>
          </a:solidFill>
        </p:spPr>
      </p:sp>
      <p:sp>
        <p:nvSpPr>
          <p:cNvPr id="5" name="TextBox 5"/>
          <p:cNvSpPr txBox="1"/>
          <p:nvPr/>
        </p:nvSpPr>
        <p:spPr>
          <a:xfrm>
            <a:off x="3180371" y="3216615"/>
            <a:ext cx="11301259" cy="1940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3"/>
              </a:lnSpc>
              <a:spcBef>
                <a:spcPct val="0"/>
              </a:spcBef>
            </a:pPr>
            <a:r>
              <a:rPr lang="en-US" sz="14513">
                <a:solidFill>
                  <a:srgbClr val="FFFFFF"/>
                </a:solidFill>
                <a:latin typeface="Crimson Pro Bold"/>
              </a:rPr>
              <a:t>What's Fitbit?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80371" y="5697053"/>
            <a:ext cx="11684522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Fitbit is a wearable fitness tracker and smartwatch that can track and monitor your steps taken, distance traveled, calories burned, health rate, sleep patterns, breathing, etc.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6F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0370" r="2037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0129516" y="1936048"/>
            <a:ext cx="7129784" cy="32472"/>
          </a:xfrm>
          <a:prstGeom prst="rect">
            <a:avLst/>
          </a:prstGeom>
          <a:solidFill>
            <a:srgbClr val="E8E8E8"/>
          </a:solidFill>
        </p:spPr>
      </p:sp>
      <p:sp>
        <p:nvSpPr>
          <p:cNvPr id="6" name="TextBox 6"/>
          <p:cNvSpPr txBox="1"/>
          <p:nvPr/>
        </p:nvSpPr>
        <p:spPr>
          <a:xfrm>
            <a:off x="10129516" y="915354"/>
            <a:ext cx="630147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32F44"/>
                </a:solidFill>
                <a:latin typeface="Crimson Pro Bold"/>
              </a:rPr>
              <a:t>Q1.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3792" y="2295514"/>
            <a:ext cx="7541231" cy="728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32F44"/>
                </a:solidFill>
                <a:latin typeface="Canva Sans"/>
              </a:rPr>
              <a:t>Prediction of sleep quality is possible from daily activity.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32F44"/>
                </a:solidFill>
                <a:latin typeface="Canva Sans"/>
              </a:rPr>
              <a:t>We want to focus on </a:t>
            </a:r>
            <a:r>
              <a:rPr lang="en-US" sz="3200">
                <a:solidFill>
                  <a:srgbClr val="032F44"/>
                </a:solidFill>
                <a:latin typeface="Canva Sans Bold"/>
              </a:rPr>
              <a:t>precision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32F44"/>
                </a:solidFill>
                <a:latin typeface="Canva Sans"/>
              </a:rPr>
              <a:t>Both models yield different classification approaches.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32F44"/>
                </a:solidFill>
                <a:latin typeface="Canva Sans"/>
              </a:rPr>
              <a:t>Logistic regression is better at detecting Excellent sleepers.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32F44"/>
                </a:solidFill>
                <a:latin typeface="Canva Sans"/>
              </a:rPr>
              <a:t>KNN is better at detecting the overall classes.</a:t>
            </a: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32F44"/>
                </a:solidFill>
                <a:latin typeface="Canva Sans Bold"/>
              </a:rPr>
              <a:t>Recommendation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032F44"/>
                </a:solidFill>
                <a:latin typeface="Canva Sans"/>
              </a:rPr>
              <a:t>Retrieve data with an equally distributed classes and with more data.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6956" y="0"/>
            <a:ext cx="9051044" cy="10287000"/>
            <a:chOff x="0" y="0"/>
            <a:chExt cx="1206805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8003" r="28003"/>
            <a:stretch>
              <a:fillRect/>
            </a:stretch>
          </p:blipFill>
          <p:spPr>
            <a:xfrm>
              <a:off x="0" y="0"/>
              <a:ext cx="12068058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630509" y="3287897"/>
            <a:ext cx="8115300" cy="34151"/>
          </a:xfrm>
          <a:prstGeom prst="rect">
            <a:avLst/>
          </a:prstGeom>
          <a:solidFill>
            <a:srgbClr val="E8E8E8"/>
          </a:solidFill>
        </p:spPr>
      </p:sp>
      <p:sp>
        <p:nvSpPr>
          <p:cNvPr id="5" name="TextBox 5"/>
          <p:cNvSpPr txBox="1"/>
          <p:nvPr/>
        </p:nvSpPr>
        <p:spPr>
          <a:xfrm>
            <a:off x="824756" y="847494"/>
            <a:ext cx="7921052" cy="202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Predicting Calories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448" y="3464923"/>
            <a:ext cx="852036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2F44"/>
                </a:solidFill>
                <a:latin typeface="Canva Sans"/>
              </a:rPr>
              <a:t>Calories = energy used by the body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2F44"/>
                </a:solidFill>
                <a:latin typeface="Canva Sans"/>
              </a:rPr>
              <a:t>Gender, Age, Body Physique, and daily activities affect daily calories.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2F44"/>
                </a:solidFill>
                <a:latin typeface="Canva Sans"/>
              </a:rPr>
              <a:t>Does this mean we can predict calories if we know these values?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00079" y="2681089"/>
            <a:ext cx="5925970" cy="58983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2777081"/>
            <a:ext cx="5829529" cy="58023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6381" y="478538"/>
            <a:ext cx="1401704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Predicting Daily Calories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292750" y="2901686"/>
            <a:ext cx="5695005" cy="567774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71132" y="1937816"/>
            <a:ext cx="9926080" cy="73204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6381" y="478538"/>
            <a:ext cx="1401704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Predicting Daily Calories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93586"/>
            <a:ext cx="7442672" cy="73647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74434" y="1547337"/>
            <a:ext cx="7710963" cy="77109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6381" y="478538"/>
            <a:ext cx="1401704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Predicting Daily Calories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3415" y="1771095"/>
            <a:ext cx="3935643" cy="41679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03252" y="1771095"/>
            <a:ext cx="6760045" cy="80576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246754">
            <a:off x="4351210" y="5640085"/>
            <a:ext cx="1161128" cy="5979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96381" y="478538"/>
            <a:ext cx="1401704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Predicting Daily Calories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21557" y="4039790"/>
            <a:ext cx="3988147" cy="410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Selected Features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steps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filteredDemographicVO2Max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sedentary_minutes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resting_hr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bpm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age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gender_MALE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gender_FEMALE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bmi</a:t>
            </a:r>
          </a:p>
          <a:p>
            <a:pPr marL="0" lvl="0" indent="0" algn="just">
              <a:lnSpc>
                <a:spcPts val="4759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6381" y="478538"/>
            <a:ext cx="14017046" cy="104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Predicting Daily Calories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1179" y="3835946"/>
            <a:ext cx="15245643" cy="37333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60336" y="291520"/>
            <a:ext cx="7037564" cy="559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365421" y="6272262"/>
            <a:ext cx="9557159" cy="34661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74081" y="387799"/>
            <a:ext cx="7037564" cy="559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7211" y="6279918"/>
            <a:ext cx="6353577" cy="34862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25218" y="506363"/>
            <a:ext cx="7037564" cy="559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2771" y="6522483"/>
            <a:ext cx="5663694" cy="3087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86201" y="4011132"/>
            <a:ext cx="12657168" cy="382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6000"/>
              </a:lnSpc>
              <a:buFont typeface="Arial"/>
              <a:buChar char="•"/>
            </a:pPr>
            <a:r>
              <a:rPr lang="en-US" sz="5000" spc="50">
                <a:solidFill>
                  <a:srgbClr val="032F44"/>
                </a:solidFill>
                <a:latin typeface="Crimson Pro"/>
              </a:rPr>
              <a:t>Can we predict users' sleep quality from their daily activity recorded by the device?</a:t>
            </a:r>
          </a:p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 spc="50">
                <a:solidFill>
                  <a:srgbClr val="032F44"/>
                </a:solidFill>
                <a:latin typeface="Crimson Pro"/>
              </a:rPr>
              <a:t>Can we use a regression model to predict a person's calories used from their daily activity?</a:t>
            </a:r>
          </a:p>
        </p:txBody>
      </p:sp>
      <p:sp>
        <p:nvSpPr>
          <p:cNvPr id="3" name="AutoShape 3"/>
          <p:cNvSpPr/>
          <p:nvPr/>
        </p:nvSpPr>
        <p:spPr>
          <a:xfrm>
            <a:off x="1915294" y="3746120"/>
            <a:ext cx="12523254" cy="64987"/>
          </a:xfrm>
          <a:prstGeom prst="rect">
            <a:avLst/>
          </a:prstGeom>
          <a:solidFill>
            <a:srgbClr val="689440"/>
          </a:solidFill>
        </p:spPr>
      </p:sp>
      <p:sp>
        <p:nvSpPr>
          <p:cNvPr id="4" name="TextBox 4"/>
          <p:cNvSpPr txBox="1"/>
          <p:nvPr/>
        </p:nvSpPr>
        <p:spPr>
          <a:xfrm>
            <a:off x="1915294" y="1963955"/>
            <a:ext cx="577750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32F44"/>
                </a:solidFill>
                <a:latin typeface="Canva Sans Bold"/>
              </a:rPr>
              <a:t>Questions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781AA5-91E9-5A5A-1769-60F670B7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965200"/>
            <a:ext cx="9389440" cy="835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1CCC5-FBFF-D8BF-70FD-F6C36CB8D47C}"/>
              </a:ext>
            </a:extLst>
          </p:cNvPr>
          <p:cNvSpPr txBox="1"/>
          <p:nvPr/>
        </p:nvSpPr>
        <p:spPr>
          <a:xfrm>
            <a:off x="1066800" y="98806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3600" dirty="0"/>
              <a:t>Random Forest Regression’s</a:t>
            </a:r>
          </a:p>
          <a:p>
            <a:r>
              <a:rPr lang="en-TH" sz="3600" dirty="0"/>
              <a:t>Feature Importances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D8263-B199-9576-C759-07CF737FC08E}"/>
              </a:ext>
            </a:extLst>
          </p:cNvPr>
          <p:cNvSpPr txBox="1"/>
          <p:nvPr/>
        </p:nvSpPr>
        <p:spPr>
          <a:xfrm>
            <a:off x="1073426" y="2359660"/>
            <a:ext cx="563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TH" sz="2000" dirty="0"/>
              <a:t>Steps feature has the most score, indicating that it influences the model the most.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TH" sz="2000" dirty="0"/>
              <a:t>Genders and body type (as indicated in BMI) also influence the model.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TH" sz="2000" dirty="0"/>
              <a:t>Thus, the research on features that may influence daily calories used can be confirmed.</a:t>
            </a:r>
          </a:p>
        </p:txBody>
      </p:sp>
    </p:spTree>
    <p:extLst>
      <p:ext uri="{BB962C8B-B14F-4D97-AF65-F5344CB8AC3E}">
        <p14:creationId xmlns:p14="http://schemas.microsoft.com/office/powerpoint/2010/main" val="1877068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95512" y="360341"/>
            <a:ext cx="7037564" cy="559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15316" y="6052585"/>
            <a:ext cx="6597956" cy="383491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6F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0312" r="20312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0129516" y="1936048"/>
            <a:ext cx="7129784" cy="32472"/>
          </a:xfrm>
          <a:prstGeom prst="rect">
            <a:avLst/>
          </a:prstGeom>
          <a:solidFill>
            <a:srgbClr val="E8E8E8"/>
          </a:solidFill>
        </p:spPr>
      </p:sp>
      <p:sp>
        <p:nvSpPr>
          <p:cNvPr id="6" name="TextBox 6"/>
          <p:cNvSpPr txBox="1"/>
          <p:nvPr/>
        </p:nvSpPr>
        <p:spPr>
          <a:xfrm>
            <a:off x="10129516" y="915354"/>
            <a:ext cx="6301471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6000">
                <a:solidFill>
                  <a:srgbClr val="032F44"/>
                </a:solidFill>
                <a:latin typeface="Crimson Pro Bold"/>
              </a:rPr>
              <a:t>Q2.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3792" y="2285989"/>
            <a:ext cx="7541231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2F44"/>
                </a:solidFill>
                <a:latin typeface="Canva Sans"/>
              </a:rPr>
              <a:t>Prediction of daily calories burned is possible with a regression model.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2F44"/>
                </a:solidFill>
                <a:latin typeface="Canva Sans"/>
              </a:rPr>
              <a:t>From the experiment, </a:t>
            </a:r>
            <a:r>
              <a:rPr lang="en-US" sz="3399">
                <a:solidFill>
                  <a:srgbClr val="032F44"/>
                </a:solidFill>
                <a:latin typeface="Canva Sans Bold"/>
              </a:rPr>
              <a:t>Random Forest Regression</a:t>
            </a:r>
            <a:r>
              <a:rPr lang="en-US" sz="3399">
                <a:solidFill>
                  <a:srgbClr val="032F44"/>
                </a:solidFill>
                <a:latin typeface="Canva Sans"/>
              </a:rPr>
              <a:t> yields the best r-square.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32F44"/>
                </a:solidFill>
                <a:latin typeface="Canva Sans"/>
              </a:rPr>
              <a:t>To improve the model, more data could be collected and categorized such as age range, person race, body type, etc.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886432"/>
            <a:ext cx="18467467" cy="8400568"/>
          </a:xfrm>
          <a:prstGeom prst="rect">
            <a:avLst/>
          </a:prstGeom>
          <a:solidFill>
            <a:srgbClr val="F6FAF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13685" y="1575461"/>
            <a:ext cx="9030901" cy="574591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3362" y="803439"/>
            <a:ext cx="7620323" cy="123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9200">
                <a:solidFill>
                  <a:srgbClr val="032F44"/>
                </a:solidFill>
                <a:latin typeface="Crimson Pro Bold"/>
              </a:rPr>
              <a:t>Data sources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362" y="2343894"/>
            <a:ext cx="7294942" cy="576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5"/>
              </a:lnSpc>
            </a:pPr>
            <a:endParaRPr dirty="0"/>
          </a:p>
          <a:p>
            <a:pPr algn="ctr">
              <a:lnSpc>
                <a:spcPts val="3345"/>
              </a:lnSpc>
            </a:pPr>
            <a:r>
              <a:rPr lang="en-US" sz="2389" dirty="0">
                <a:solidFill>
                  <a:srgbClr val="032F44"/>
                </a:solidFill>
                <a:latin typeface="Canva Sans"/>
              </a:rPr>
              <a:t>https://</a:t>
            </a:r>
            <a:r>
              <a:rPr lang="en-US" sz="2389" dirty="0" err="1">
                <a:solidFill>
                  <a:srgbClr val="032F44"/>
                </a:solidFill>
                <a:latin typeface="Canva Sans"/>
              </a:rPr>
              <a:t>www.fitabase.com</a:t>
            </a:r>
            <a:r>
              <a:rPr lang="en-US" sz="2389" dirty="0">
                <a:solidFill>
                  <a:srgbClr val="032F44"/>
                </a:solidFill>
                <a:latin typeface="Canva Sans"/>
              </a:rPr>
              <a:t>/resources/knowledge-base/exporting-data/example-data-sets/</a:t>
            </a:r>
          </a:p>
          <a:p>
            <a:pPr algn="ctr">
              <a:lnSpc>
                <a:spcPts val="3345"/>
              </a:lnSpc>
            </a:pPr>
            <a:endParaRPr lang="en-US" sz="2389" dirty="0">
              <a:solidFill>
                <a:srgbClr val="032F44"/>
              </a:solidFill>
              <a:latin typeface="Canva Sans"/>
            </a:endParaRPr>
          </a:p>
          <a:p>
            <a:pPr algn="ctr">
              <a:lnSpc>
                <a:spcPts val="3953"/>
              </a:lnSpc>
            </a:pPr>
            <a:r>
              <a:rPr lang="en-US" sz="2824" dirty="0">
                <a:solidFill>
                  <a:srgbClr val="032F44"/>
                </a:solidFill>
                <a:latin typeface="Canva Sans Bold"/>
              </a:rPr>
              <a:t>Data exported from </a:t>
            </a:r>
            <a:r>
              <a:rPr lang="en-US" sz="2824" dirty="0" err="1">
                <a:solidFill>
                  <a:srgbClr val="032F44"/>
                </a:solidFill>
                <a:latin typeface="Canva Sans Bold"/>
              </a:rPr>
              <a:t>Fitabase</a:t>
            </a:r>
            <a:r>
              <a:rPr lang="en-US" sz="2824" dirty="0">
                <a:solidFill>
                  <a:srgbClr val="032F44"/>
                </a:solidFill>
                <a:latin typeface="Canva Sans Bold"/>
              </a:rPr>
              <a:t> (a data collecting platform)</a:t>
            </a:r>
          </a:p>
          <a:p>
            <a:pPr algn="ctr">
              <a:lnSpc>
                <a:spcPts val="3953"/>
              </a:lnSpc>
            </a:pPr>
            <a:endParaRPr lang="en-US" sz="2824" dirty="0">
              <a:solidFill>
                <a:srgbClr val="032F44"/>
              </a:solidFill>
              <a:latin typeface="Canva Sans Bold"/>
            </a:endParaRPr>
          </a:p>
          <a:p>
            <a:pPr marL="609755" lvl="1" indent="-304877">
              <a:lnSpc>
                <a:spcPts val="3953"/>
              </a:lnSpc>
              <a:buFont typeface="Arial"/>
              <a:buChar char="•"/>
            </a:pPr>
            <a:r>
              <a:rPr lang="en-US" sz="2824" dirty="0">
                <a:solidFill>
                  <a:srgbClr val="032F44"/>
                </a:solidFill>
                <a:latin typeface="Canva Sans"/>
              </a:rPr>
              <a:t>Contains much more daily data</a:t>
            </a:r>
          </a:p>
          <a:p>
            <a:pPr marL="609755" lvl="1" indent="-304877">
              <a:lnSpc>
                <a:spcPts val="3953"/>
              </a:lnSpc>
              <a:buFont typeface="Arial"/>
              <a:buChar char="•"/>
            </a:pPr>
            <a:r>
              <a:rPr lang="en-US" sz="2824" dirty="0">
                <a:solidFill>
                  <a:srgbClr val="032F44"/>
                </a:solidFill>
                <a:latin typeface="Canva Sans"/>
              </a:rPr>
              <a:t>Data is uncleaned</a:t>
            </a:r>
          </a:p>
          <a:p>
            <a:pPr marL="609755" lvl="1" indent="-304877">
              <a:lnSpc>
                <a:spcPts val="3953"/>
              </a:lnSpc>
              <a:buFont typeface="Arial"/>
              <a:buChar char="•"/>
            </a:pPr>
            <a:r>
              <a:rPr lang="en-US" sz="2824" dirty="0">
                <a:solidFill>
                  <a:srgbClr val="032F44"/>
                </a:solidFill>
                <a:latin typeface="Canva Sans"/>
              </a:rPr>
              <a:t>New data can be accessed by its API with its paid plan.</a:t>
            </a:r>
          </a:p>
          <a:p>
            <a:pPr marL="609755" lvl="1" indent="-304877">
              <a:lnSpc>
                <a:spcPts val="3953"/>
              </a:lnSpc>
              <a:buFont typeface="Arial"/>
              <a:buChar char="•"/>
            </a:pPr>
            <a:r>
              <a:rPr lang="en-US" sz="2824" dirty="0">
                <a:solidFill>
                  <a:srgbClr val="032F44"/>
                </a:solidFill>
                <a:latin typeface="Canva Sans"/>
              </a:rPr>
              <a:t>Original data contains 7,410 rows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13685" y="7693597"/>
            <a:ext cx="403688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32F44"/>
                </a:solidFill>
                <a:latin typeface="Canva Sans"/>
              </a:rPr>
              <a:t>Click Me! </a:t>
            </a:r>
            <a:r>
              <a:rPr lang="en-US" sz="2000" u="sng">
                <a:solidFill>
                  <a:srgbClr val="032F44"/>
                </a:solidFill>
                <a:latin typeface="Canva Sans"/>
                <a:hlinkClick r:id="rId4" tooltip="https://www.fitabase.com/media/1930/fitabasedatadictionary102320.pdf"/>
              </a:rPr>
              <a:t>Official Data Dictionary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152223" cy="10287000"/>
            <a:chOff x="0" y="0"/>
            <a:chExt cx="1086963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3584" r="23584"/>
            <a:stretch>
              <a:fillRect/>
            </a:stretch>
          </p:blipFill>
          <p:spPr>
            <a:xfrm>
              <a:off x="0" y="0"/>
              <a:ext cx="10869631" cy="137160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7720069"/>
            <a:ext cx="8871924" cy="18202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44000" y="5848730"/>
            <a:ext cx="8593736" cy="15322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76126" y="672800"/>
            <a:ext cx="7883174" cy="202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032F44"/>
                </a:solidFill>
                <a:latin typeface="Crimson Pro Bold"/>
              </a:rPr>
              <a:t>Predicting Good Sleep Quality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66601" y="3293337"/>
            <a:ext cx="8600752" cy="211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1"/>
              </a:lnSpc>
            </a:pPr>
            <a:r>
              <a:rPr lang="en-US" sz="2422">
                <a:solidFill>
                  <a:srgbClr val="032F44"/>
                </a:solidFill>
                <a:latin typeface="Canva Sans"/>
              </a:rPr>
              <a:t>Fitbit has defined its own sleep score for their user using sleep duration, deep sleep quality duration, and how relaxed the user is during sleep.</a:t>
            </a:r>
          </a:p>
          <a:p>
            <a:pPr>
              <a:lnSpc>
                <a:spcPts val="3391"/>
              </a:lnSpc>
            </a:pPr>
            <a:endParaRPr lang="en-US" sz="2422">
              <a:solidFill>
                <a:srgbClr val="032F44"/>
              </a:solidFill>
              <a:latin typeface="Canva Sans"/>
            </a:endParaRPr>
          </a:p>
          <a:p>
            <a:pPr>
              <a:lnSpc>
                <a:spcPts val="3391"/>
              </a:lnSpc>
            </a:pPr>
            <a:r>
              <a:rPr lang="en-US" sz="2422">
                <a:solidFill>
                  <a:srgbClr val="032F44"/>
                </a:solidFill>
                <a:latin typeface="Canva Sans"/>
              </a:rPr>
              <a:t>In the sleep data, there is a column named 'efficiency'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956557"/>
            <a:ext cx="18467467" cy="6330443"/>
          </a:xfrm>
          <a:prstGeom prst="rect">
            <a:avLst/>
          </a:prstGeom>
          <a:solidFill>
            <a:srgbClr val="F6FAF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6758" y="2720338"/>
            <a:ext cx="15720623" cy="545636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206994" y="2720338"/>
            <a:ext cx="1270387" cy="5456366"/>
            <a:chOff x="0" y="0"/>
            <a:chExt cx="334588" cy="14370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4588" cy="1437068"/>
            </a:xfrm>
            <a:custGeom>
              <a:avLst/>
              <a:gdLst/>
              <a:ahLst/>
              <a:cxnLst/>
              <a:rect l="l" t="t" r="r" b="b"/>
              <a:pathLst>
                <a:path w="334588" h="1437068">
                  <a:moveTo>
                    <a:pt x="0" y="0"/>
                  </a:moveTo>
                  <a:lnTo>
                    <a:pt x="334588" y="0"/>
                  </a:lnTo>
                  <a:lnTo>
                    <a:pt x="334588" y="1437068"/>
                  </a:lnTo>
                  <a:lnTo>
                    <a:pt x="0" y="1437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E13125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8219" y="492760"/>
            <a:ext cx="17143915" cy="123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92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956557"/>
            <a:ext cx="18467467" cy="6330443"/>
          </a:xfrm>
          <a:prstGeom prst="rect">
            <a:avLst/>
          </a:prstGeom>
          <a:solidFill>
            <a:srgbClr val="F6FAF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71238" y="2489606"/>
            <a:ext cx="4324991" cy="66056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8219" y="492760"/>
            <a:ext cx="17143915" cy="123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92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  <p:sp>
        <p:nvSpPr>
          <p:cNvPr id="5" name="AutoShape 5"/>
          <p:cNvSpPr/>
          <p:nvPr/>
        </p:nvSpPr>
        <p:spPr>
          <a:xfrm>
            <a:off x="7257193" y="4174027"/>
            <a:ext cx="895595" cy="0"/>
          </a:xfrm>
          <a:prstGeom prst="line">
            <a:avLst/>
          </a:prstGeom>
          <a:ln w="19050" cap="flat">
            <a:solidFill>
              <a:srgbClr val="E131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285768" y="5172075"/>
            <a:ext cx="2257831" cy="0"/>
          </a:xfrm>
          <a:prstGeom prst="line">
            <a:avLst/>
          </a:prstGeom>
          <a:ln w="19050" cap="flat">
            <a:solidFill>
              <a:srgbClr val="E131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285768" y="5426043"/>
            <a:ext cx="2508364" cy="0"/>
          </a:xfrm>
          <a:prstGeom prst="line">
            <a:avLst/>
          </a:prstGeom>
          <a:ln w="19050" cap="flat">
            <a:solidFill>
              <a:srgbClr val="E131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7285768" y="5680010"/>
            <a:ext cx="1953316" cy="0"/>
          </a:xfrm>
          <a:prstGeom prst="line">
            <a:avLst/>
          </a:prstGeom>
          <a:ln w="19050" cap="flat">
            <a:solidFill>
              <a:srgbClr val="E131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7285768" y="5933978"/>
            <a:ext cx="1790820" cy="0"/>
          </a:xfrm>
          <a:prstGeom prst="line">
            <a:avLst/>
          </a:prstGeom>
          <a:ln w="19050" cap="flat">
            <a:solidFill>
              <a:srgbClr val="E131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7285768" y="6187946"/>
            <a:ext cx="1912701" cy="0"/>
          </a:xfrm>
          <a:prstGeom prst="line">
            <a:avLst/>
          </a:prstGeom>
          <a:ln w="19050" cap="flat">
            <a:solidFill>
              <a:srgbClr val="E131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7280596" y="8175335"/>
            <a:ext cx="372417" cy="4542"/>
          </a:xfrm>
          <a:prstGeom prst="line">
            <a:avLst/>
          </a:prstGeom>
          <a:ln w="19050" cap="flat">
            <a:solidFill>
              <a:srgbClr val="E131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7280596" y="8449616"/>
            <a:ext cx="593674" cy="0"/>
          </a:xfrm>
          <a:prstGeom prst="line">
            <a:avLst/>
          </a:prstGeom>
          <a:ln w="19050" cap="flat">
            <a:solidFill>
              <a:srgbClr val="E131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7280480" y="8668368"/>
            <a:ext cx="372533" cy="4542"/>
          </a:xfrm>
          <a:prstGeom prst="line">
            <a:avLst/>
          </a:prstGeom>
          <a:ln w="19050" cap="flat">
            <a:solidFill>
              <a:srgbClr val="E131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893074" y="2593530"/>
            <a:ext cx="5464076" cy="158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Canva Sans"/>
              </a:rPr>
              <a:t>Filled in with column's median &amp; drop the others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Canva Sans"/>
              </a:rPr>
              <a:t>There are 3,023 rows left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956557"/>
            <a:ext cx="18467467" cy="6330443"/>
          </a:xfrm>
          <a:prstGeom prst="rect">
            <a:avLst/>
          </a:prstGeom>
          <a:solidFill>
            <a:srgbClr val="F6FAF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8219" y="2286284"/>
            <a:ext cx="5785487" cy="72611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02720" y="2819990"/>
            <a:ext cx="11512328" cy="61937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8219" y="492760"/>
            <a:ext cx="17143915" cy="123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92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89732" y="1935392"/>
            <a:ext cx="7818677" cy="77077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8219" y="492760"/>
            <a:ext cx="17143915" cy="1233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00"/>
              </a:lnSpc>
              <a:spcBef>
                <a:spcPct val="0"/>
              </a:spcBef>
            </a:pPr>
            <a:r>
              <a:rPr lang="en-US" sz="9200">
                <a:solidFill>
                  <a:srgbClr val="032F44"/>
                </a:solidFill>
                <a:latin typeface="Crimson Pro Bold"/>
              </a:rPr>
              <a:t>Data Exploration &amp; Preprocessing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623082" y="7609459"/>
            <a:ext cx="2351976" cy="1873150"/>
            <a:chOff x="0" y="0"/>
            <a:chExt cx="619450" cy="4933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9450" cy="493340"/>
            </a:xfrm>
            <a:custGeom>
              <a:avLst/>
              <a:gdLst/>
              <a:ahLst/>
              <a:cxnLst/>
              <a:rect l="l" t="t" r="r" b="b"/>
              <a:pathLst>
                <a:path w="619450" h="493340">
                  <a:moveTo>
                    <a:pt x="0" y="0"/>
                  </a:moveTo>
                  <a:lnTo>
                    <a:pt x="619450" y="0"/>
                  </a:lnTo>
                  <a:lnTo>
                    <a:pt x="619450" y="493340"/>
                  </a:lnTo>
                  <a:lnTo>
                    <a:pt x="0" y="493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>
              <a:solidFill>
                <a:srgbClr val="E13125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615</Words>
  <Application>Microsoft Macintosh PowerPoint</Application>
  <PresentationFormat>Custom</PresentationFormat>
  <Paragraphs>155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Canva Sans</vt:lpstr>
      <vt:lpstr>Canva Sans Bold</vt:lpstr>
      <vt:lpstr>Clear Sans Regular Bold</vt:lpstr>
      <vt:lpstr>Crimson Pro Bold</vt:lpstr>
      <vt:lpstr>Crimson Pro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Fitbit Project</dc:title>
  <cp:lastModifiedBy>Chuwong Kulrattanarak</cp:lastModifiedBy>
  <cp:revision>8</cp:revision>
  <dcterms:created xsi:type="dcterms:W3CDTF">2006-08-16T00:00:00Z</dcterms:created>
  <dcterms:modified xsi:type="dcterms:W3CDTF">2023-05-05T04:19:40Z</dcterms:modified>
  <dc:identifier>DAFftTU8L7Y</dc:identifier>
</cp:coreProperties>
</file>